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20"/>
  </p:notesMasterIdLst>
  <p:handoutMasterIdLst>
    <p:handoutMasterId r:id="rId21"/>
  </p:handoutMasterIdLst>
  <p:sldIdLst>
    <p:sldId id="302" r:id="rId2"/>
    <p:sldId id="324" r:id="rId3"/>
    <p:sldId id="304" r:id="rId4"/>
    <p:sldId id="294" r:id="rId5"/>
    <p:sldId id="297" r:id="rId6"/>
    <p:sldId id="305" r:id="rId7"/>
    <p:sldId id="321" r:id="rId8"/>
    <p:sldId id="307" r:id="rId9"/>
    <p:sldId id="314" r:id="rId10"/>
    <p:sldId id="312" r:id="rId11"/>
    <p:sldId id="311" r:id="rId12"/>
    <p:sldId id="315" r:id="rId13"/>
    <p:sldId id="316" r:id="rId14"/>
    <p:sldId id="317" r:id="rId15"/>
    <p:sldId id="318" r:id="rId16"/>
    <p:sldId id="319" r:id="rId17"/>
    <p:sldId id="320" r:id="rId18"/>
    <p:sldId id="322" r:id="rId19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BB"/>
    <a:srgbClr val="00C7B1"/>
    <a:srgbClr val="828383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37"/>
    <p:restoredTop sz="95872"/>
  </p:normalViewPr>
  <p:slideViewPr>
    <p:cSldViewPr snapToGrid="0" snapToObjects="1">
      <p:cViewPr varScale="1">
        <p:scale>
          <a:sx n="69" d="100"/>
          <a:sy n="69" d="100"/>
        </p:scale>
        <p:origin x="612" y="66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4/26/2018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4/26/2018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958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27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59604" y="4827491"/>
            <a:ext cx="6638544" cy="1650381"/>
          </a:xfrm>
        </p:spPr>
        <p:txBody>
          <a:bodyPr/>
          <a:lstStyle/>
          <a:p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Ameya</a:t>
            </a:r>
            <a:r>
              <a:rPr lang="en-US" b="1" i="1" dirty="0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Munagekar</a:t>
            </a:r>
            <a:endParaRPr lang="en-US" b="1" i="1" dirty="0" smtClean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i="1" dirty="0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Priyesh </a:t>
            </a:r>
            <a:r>
              <a:rPr lang="en-US" b="1" i="1" dirty="0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Jain </a:t>
            </a:r>
            <a:endParaRPr lang="en-US" b="1" i="1" dirty="0" smtClean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Pushpal</a:t>
            </a:r>
            <a:r>
              <a:rPr lang="en-US" b="1" i="1" dirty="0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Jagdale</a:t>
            </a:r>
            <a:endParaRPr lang="en-US" b="1" i="1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9604" y="2557548"/>
            <a:ext cx="7391123" cy="2097855"/>
          </a:xfrm>
        </p:spPr>
        <p:txBody>
          <a:bodyPr>
            <a:noAutofit/>
          </a:bodyPr>
          <a:lstStyle/>
          <a:p>
            <a:pPr algn="just"/>
            <a:r>
              <a:rPr lang="en-US" sz="3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ON INTERNATIONAL SOCCER PLAYERS </a:t>
            </a:r>
            <a:r>
              <a:rPr lang="en-US" sz="3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</a:t>
            </a:r>
            <a:r>
              <a:rPr lang="en-US" sz="36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fifa</a:t>
            </a:r>
            <a:r>
              <a:rPr lang="en-US" sz="3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 Statistics </a:t>
            </a:r>
            <a:endParaRPr lang="en-US" sz="3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895600" y="1832300"/>
            <a:ext cx="5604665" cy="485404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1672" y="1184459"/>
            <a:ext cx="8631383" cy="43421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Checking the Correlation among features…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9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6364" y="1255381"/>
            <a:ext cx="10265110" cy="3240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Hierarchical </a:t>
            </a:r>
            <a:r>
              <a:rPr lang="en-US" dirty="0" smtClean="0"/>
              <a:t>clustering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37" y="1579420"/>
            <a:ext cx="10363200" cy="489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9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3801" y="820259"/>
            <a:ext cx="10515600" cy="868430"/>
          </a:xfrm>
        </p:spPr>
        <p:txBody>
          <a:bodyPr/>
          <a:lstStyle/>
          <a:p>
            <a:r>
              <a:rPr lang="en-US" dirty="0" smtClean="0"/>
              <a:t>Interpreting the clusters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830" y="1900660"/>
            <a:ext cx="7157319" cy="383960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60218" y="2141621"/>
            <a:ext cx="34738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Cluster 1: All skills are high.</a:t>
            </a:r>
          </a:p>
          <a:p>
            <a:r>
              <a:rPr lang="en-US" sz="1600" b="1" dirty="0"/>
              <a:t>Cluster 2: Almost all skills are high but </a:t>
            </a:r>
            <a:r>
              <a:rPr lang="en-US" sz="1600" b="1" dirty="0" smtClean="0"/>
              <a:t>low Aggression Heading Accuracy.</a:t>
            </a:r>
            <a:endParaRPr lang="en-US" sz="1600" b="1" dirty="0"/>
          </a:p>
          <a:p>
            <a:r>
              <a:rPr lang="en-US" sz="1600" b="1" dirty="0"/>
              <a:t>Cluster 3: </a:t>
            </a:r>
            <a:r>
              <a:rPr lang="en-US" sz="1600" b="1" dirty="0" smtClean="0"/>
              <a:t>Extremely </a:t>
            </a:r>
            <a:r>
              <a:rPr lang="en-US" sz="1600" b="1" dirty="0" smtClean="0"/>
              <a:t>high </a:t>
            </a:r>
            <a:r>
              <a:rPr lang="en-US" sz="1600" b="1" dirty="0" smtClean="0"/>
              <a:t>GK skills.</a:t>
            </a:r>
            <a:endParaRPr lang="en-US" sz="1600" b="1" dirty="0"/>
          </a:p>
          <a:p>
            <a:r>
              <a:rPr lang="en-US" sz="1600" b="1" dirty="0"/>
              <a:t>Cluster 4: Almost all skills are moderate but </a:t>
            </a:r>
            <a:r>
              <a:rPr lang="en-US" sz="1600" b="1" dirty="0" smtClean="0"/>
              <a:t>high Aggression </a:t>
            </a:r>
            <a:r>
              <a:rPr lang="en-US" sz="1600" b="1" dirty="0"/>
              <a:t>and </a:t>
            </a:r>
            <a:r>
              <a:rPr lang="en-US" sz="1600" b="1" dirty="0" smtClean="0"/>
              <a:t>Composure.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4657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803388"/>
            <a:ext cx="10515600" cy="868430"/>
          </a:xfrm>
        </p:spPr>
        <p:txBody>
          <a:bodyPr/>
          <a:lstStyle/>
          <a:p>
            <a:r>
              <a:rPr lang="en-US" dirty="0" smtClean="0"/>
              <a:t>Which </a:t>
            </a:r>
            <a:r>
              <a:rPr lang="en-US" dirty="0" smtClean="0"/>
              <a:t>position belongs to which cluster..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303" y="1794592"/>
            <a:ext cx="5253926" cy="37538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40" y="1794592"/>
            <a:ext cx="5788939" cy="4062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8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b="0" dirty="0" smtClean="0"/>
          </a:p>
          <a:p>
            <a:r>
              <a:rPr lang="en-US" b="0" dirty="0" smtClean="0"/>
              <a:t>Cluster </a:t>
            </a:r>
            <a:r>
              <a:rPr lang="en-US" b="0" dirty="0"/>
              <a:t>1: All skills are high. -&gt; </a:t>
            </a:r>
            <a:r>
              <a:rPr lang="en-US" b="0" dirty="0" smtClean="0"/>
              <a:t>Striker.</a:t>
            </a:r>
            <a:endParaRPr lang="en-US" b="0" dirty="0"/>
          </a:p>
          <a:p>
            <a:r>
              <a:rPr lang="en-US" b="0" dirty="0"/>
              <a:t>Cluster 2: Almost all skills are high but </a:t>
            </a:r>
            <a:r>
              <a:rPr lang="en-US" b="0" dirty="0" smtClean="0"/>
              <a:t> low Aggression </a:t>
            </a:r>
            <a:r>
              <a:rPr lang="en-US" b="0" dirty="0"/>
              <a:t>and Heading </a:t>
            </a:r>
            <a:r>
              <a:rPr lang="en-US" b="0" dirty="0" smtClean="0"/>
              <a:t>Accuracy. </a:t>
            </a:r>
            <a:r>
              <a:rPr lang="en-US" b="0" dirty="0"/>
              <a:t>-&gt; </a:t>
            </a:r>
            <a:r>
              <a:rPr lang="en-US" b="0" dirty="0" smtClean="0"/>
              <a:t>Midfielders.</a:t>
            </a:r>
          </a:p>
          <a:p>
            <a:r>
              <a:rPr lang="en-US" b="0" dirty="0" smtClean="0"/>
              <a:t>Cluster </a:t>
            </a:r>
            <a:r>
              <a:rPr lang="en-US" b="0" dirty="0"/>
              <a:t>3: </a:t>
            </a:r>
            <a:r>
              <a:rPr lang="en-US" b="0" dirty="0" smtClean="0"/>
              <a:t>Extremely high GK skills. </a:t>
            </a:r>
            <a:r>
              <a:rPr lang="en-US" b="0" dirty="0"/>
              <a:t>-&gt; </a:t>
            </a:r>
            <a:r>
              <a:rPr lang="en-US" b="0" dirty="0" smtClean="0"/>
              <a:t>Goalkeepers.</a:t>
            </a:r>
            <a:endParaRPr lang="en-US" b="0" dirty="0"/>
          </a:p>
          <a:p>
            <a:r>
              <a:rPr lang="en-US" b="0" dirty="0"/>
              <a:t>Cluster 4: Almost all skills are moderate but </a:t>
            </a:r>
            <a:r>
              <a:rPr lang="en-US" b="0" dirty="0" smtClean="0"/>
              <a:t>high Aggression </a:t>
            </a:r>
            <a:r>
              <a:rPr lang="en-US" b="0" dirty="0"/>
              <a:t>and </a:t>
            </a:r>
            <a:r>
              <a:rPr lang="en-US" b="0" dirty="0" smtClean="0"/>
              <a:t>Composure. </a:t>
            </a:r>
            <a:r>
              <a:rPr lang="en-US" b="0" dirty="0"/>
              <a:t>-&gt; </a:t>
            </a:r>
            <a:r>
              <a:rPr lang="en-US" b="0" dirty="0" smtClean="0"/>
              <a:t>Defenders.</a:t>
            </a:r>
            <a:endParaRPr lang="en-US" b="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48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0564" y="999562"/>
            <a:ext cx="10515600" cy="868430"/>
          </a:xfrm>
        </p:spPr>
        <p:txBody>
          <a:bodyPr/>
          <a:lstStyle/>
          <a:p>
            <a:r>
              <a:rPr lang="en-US" dirty="0" smtClean="0"/>
              <a:t>K means clustering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5255" y="2156690"/>
            <a:ext cx="465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/>
              <a:t>Taking care of missing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/>
              <a:t>Scaling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smtClean="0"/>
              <a:t>Deciding the number of clusters</a:t>
            </a:r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endParaRPr lang="en-US" sz="1600" b="1" dirty="0"/>
          </a:p>
          <a:p>
            <a:endParaRPr lang="en-US" sz="1600" b="1" dirty="0" smtClean="0"/>
          </a:p>
          <a:p>
            <a:r>
              <a:rPr lang="en-US" sz="1600" b="1" dirty="0" smtClean="0"/>
              <a:t>Number of clusters =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3309"/>
          <a:stretch/>
        </p:blipFill>
        <p:spPr>
          <a:xfrm>
            <a:off x="4378034" y="999562"/>
            <a:ext cx="6650184" cy="542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1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0564" y="1093037"/>
            <a:ext cx="10515600" cy="868430"/>
          </a:xfrm>
        </p:spPr>
        <p:txBody>
          <a:bodyPr/>
          <a:lstStyle/>
          <a:p>
            <a:r>
              <a:rPr lang="en-US" dirty="0" smtClean="0"/>
              <a:t>K means clustering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0564" y="2178217"/>
            <a:ext cx="3014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Here we see that the players are clustered almost similar to hierarchical clustering.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156" y="1121482"/>
            <a:ext cx="6619670" cy="558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6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302" y="1122218"/>
            <a:ext cx="6668044" cy="5693999"/>
          </a:xfrm>
        </p:spPr>
      </p:pic>
      <p:sp>
        <p:nvSpPr>
          <p:cNvPr id="5" name="TextBox 4"/>
          <p:cNvSpPr txBox="1"/>
          <p:nvPr/>
        </p:nvSpPr>
        <p:spPr>
          <a:xfrm>
            <a:off x="207818" y="1496291"/>
            <a:ext cx="29648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b="1" dirty="0" smtClean="0"/>
              <a:t>Dream Team </a:t>
            </a:r>
          </a:p>
          <a:p>
            <a:r>
              <a:rPr lang="en-US" b="1" dirty="0" smtClean="0"/>
              <a:t>Team rating = 92.90</a:t>
            </a:r>
          </a:p>
          <a:p>
            <a:r>
              <a:rPr lang="en-US" dirty="0" smtClean="0"/>
              <a:t>Best team in the dataset </a:t>
            </a:r>
          </a:p>
          <a:p>
            <a:endParaRPr lang="en-US" dirty="0" smtClean="0"/>
          </a:p>
          <a:p>
            <a:r>
              <a:rPr lang="en-US" dirty="0" smtClean="0"/>
              <a:t>Barcelona’s rating = 87.00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556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2452808"/>
            <a:ext cx="10515600" cy="86843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300" i="1" dirty="0" smtClean="0"/>
              <a:t>QUESTIONS??</a:t>
            </a:r>
            <a:br>
              <a:rPr lang="en-US" sz="5300" i="1" dirty="0" smtClean="0"/>
            </a:br>
            <a:r>
              <a:rPr lang="en-US" sz="5300" i="1" dirty="0"/>
              <a:t/>
            </a:r>
            <a:br>
              <a:rPr lang="en-US" sz="5300" i="1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09209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18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877568" y="2119746"/>
            <a:ext cx="8333232" cy="3629891"/>
          </a:xfrm>
        </p:spPr>
        <p:txBody>
          <a:bodyPr>
            <a:normAutofit/>
          </a:bodyPr>
          <a:lstStyle/>
          <a:p>
            <a:pPr algn="ctr"/>
            <a:endParaRPr lang="en-US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Wouldn’t it be wonderful if we have  a dream team that includes the best soccer players at their respective positions? 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08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62128" y="2185416"/>
            <a:ext cx="9678987" cy="3848100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sz="1700" b="1" dirty="0" smtClean="0">
                <a:solidFill>
                  <a:srgbClr val="005BBB"/>
                </a:solidFill>
              </a:rPr>
              <a:t>To determine the ideal team according to the skills of the players listed as features imported through EA Sports FIFA  18 dataset.</a:t>
            </a:r>
          </a:p>
          <a:p>
            <a:pPr marL="914400" lvl="2" indent="0">
              <a:buNone/>
            </a:pPr>
            <a:r>
              <a:rPr lang="en-US" sz="1700" b="1" dirty="0" smtClean="0">
                <a:solidFill>
                  <a:srgbClr val="005BBB"/>
                </a:solidFill>
              </a:rPr>
              <a:t> </a:t>
            </a:r>
          </a:p>
          <a:p>
            <a:pPr marL="914400" lvl="2" indent="0">
              <a:buNone/>
            </a:pPr>
            <a:endParaRPr lang="en-US" sz="1700" b="1" dirty="0" smtClean="0">
              <a:solidFill>
                <a:srgbClr val="005BBB"/>
              </a:solidFill>
            </a:endParaRPr>
          </a:p>
          <a:p>
            <a:pPr marL="914400" lvl="2" indent="0">
              <a:buNone/>
            </a:pPr>
            <a:r>
              <a:rPr lang="en-US" sz="3200" b="1" u="sng" dirty="0" smtClean="0">
                <a:solidFill>
                  <a:srgbClr val="0070C0"/>
                </a:solidFill>
              </a:rPr>
              <a:t>Plan of Action</a:t>
            </a:r>
          </a:p>
          <a:p>
            <a:pPr marL="914400" lvl="2" indent="0">
              <a:buNone/>
            </a:pPr>
            <a:r>
              <a:rPr lang="en-US" sz="1700" b="1" dirty="0" smtClean="0">
                <a:solidFill>
                  <a:srgbClr val="005BBB"/>
                </a:solidFill>
              </a:rPr>
              <a:t>1. Exploratory data analysis.</a:t>
            </a:r>
          </a:p>
          <a:p>
            <a:pPr marL="914400" lvl="2" indent="0">
              <a:buNone/>
            </a:pPr>
            <a:r>
              <a:rPr lang="en-US" sz="1700" b="1" dirty="0" smtClean="0">
                <a:solidFill>
                  <a:srgbClr val="005BBB"/>
                </a:solidFill>
              </a:rPr>
              <a:t>2. Performing hierarchical and k-means clustering on the player dataset.</a:t>
            </a:r>
          </a:p>
          <a:p>
            <a:pPr marL="914400" lvl="2" indent="0">
              <a:buNone/>
            </a:pPr>
            <a:r>
              <a:rPr lang="en-US" sz="1700" b="1" dirty="0" smtClean="0">
                <a:solidFill>
                  <a:srgbClr val="005BBB"/>
                </a:solidFill>
              </a:rPr>
              <a:t>3. Making an ideal or dream team based on the cluster outputs. </a:t>
            </a:r>
            <a:endParaRPr lang="en-US" sz="1700" b="1" dirty="0">
              <a:solidFill>
                <a:srgbClr val="005BBB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8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2195" y="932206"/>
            <a:ext cx="435728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Description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336533"/>
              </p:ext>
            </p:extLst>
          </p:nvPr>
        </p:nvGraphicFramePr>
        <p:xfrm>
          <a:off x="110835" y="1701647"/>
          <a:ext cx="10598728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9364">
                  <a:extLst>
                    <a:ext uri="{9D8B030D-6E8A-4147-A177-3AD203B41FA5}">
                      <a16:colId xmlns:a16="http://schemas.microsoft.com/office/drawing/2014/main" val="1436871638"/>
                    </a:ext>
                  </a:extLst>
                </a:gridCol>
                <a:gridCol w="5299364">
                  <a:extLst>
                    <a:ext uri="{9D8B030D-6E8A-4147-A177-3AD203B41FA5}">
                      <a16:colId xmlns:a16="http://schemas.microsoft.com/office/drawing/2014/main" val="2313082419"/>
                    </a:ext>
                  </a:extLst>
                </a:gridCol>
              </a:tblGrid>
              <a:tr h="2928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Features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Description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851496"/>
                  </a:ext>
                </a:extLst>
              </a:tr>
              <a:tr h="2928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Player Name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List </a:t>
                      </a:r>
                      <a:r>
                        <a:rPr lang="en-US" sz="1600" dirty="0" smtClean="0"/>
                        <a:t>consisting </a:t>
                      </a:r>
                      <a:r>
                        <a:rPr lang="en-US" sz="1600" dirty="0" smtClean="0"/>
                        <a:t>names of all international players.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17900"/>
                  </a:ext>
                </a:extLst>
              </a:tr>
              <a:tr h="2928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Age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Age </a:t>
                      </a:r>
                      <a:r>
                        <a:rPr lang="en-US" sz="1600" baseline="0" dirty="0" smtClean="0"/>
                        <a:t>of the </a:t>
                      </a:r>
                      <a:r>
                        <a:rPr lang="en-US" sz="1600" baseline="0" dirty="0" smtClean="0"/>
                        <a:t>current players in year 2018.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293367"/>
                  </a:ext>
                </a:extLst>
              </a:tr>
              <a:tr h="50586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Player </a:t>
                      </a:r>
                      <a:r>
                        <a:rPr lang="en-US" sz="1600" dirty="0" smtClean="0"/>
                        <a:t>Position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The position where</a:t>
                      </a:r>
                      <a:r>
                        <a:rPr lang="en-US" sz="1600" baseline="0" dirty="0" smtClean="0"/>
                        <a:t> the player </a:t>
                      </a:r>
                      <a:r>
                        <a:rPr lang="en-US" sz="1600" baseline="0" dirty="0" smtClean="0"/>
                        <a:t>is currently playing and their position preferences. 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868356"/>
                  </a:ext>
                </a:extLst>
              </a:tr>
              <a:tr h="71885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Strength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Different players have thei</a:t>
                      </a:r>
                      <a:r>
                        <a:rPr lang="en-US" sz="1600" baseline="0" dirty="0" smtClean="0"/>
                        <a:t>r unique strength such as some might be good at penalties, some for free-kick and some for corners etc. 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444562"/>
                  </a:ext>
                </a:extLst>
              </a:tr>
              <a:tr h="55911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Acceleration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quick the</a:t>
                      </a:r>
                      <a:r>
                        <a:rPr lang="en-IN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players</a:t>
                      </a:r>
                      <a:r>
                        <a:rPr lang="en-I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get off the mark and up to top speed.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746968"/>
                  </a:ext>
                </a:extLst>
              </a:tr>
              <a:tr h="79873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Dribbling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Dribbling involves keeping the ball moving between the player's feet by kicking it from one foot to the other.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833645"/>
                  </a:ext>
                </a:extLst>
              </a:tr>
              <a:tr h="55911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Balance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Balance is how much a player can be overpowered before they physically fall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57191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10835" y="6304127"/>
            <a:ext cx="1041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Size: 17,681 rows and 76 columns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75858" y="2244436"/>
            <a:ext cx="4157394" cy="42959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65" y="1087449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Exploratory Data</a:t>
            </a:r>
            <a:r>
              <a:rPr lang="en-US" dirty="0" smtClean="0"/>
              <a:t> </a:t>
            </a: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165" y="2036884"/>
            <a:ext cx="4281819" cy="42818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7309" y="2036884"/>
            <a:ext cx="2743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Age Density</a:t>
            </a:r>
            <a:endParaRPr lang="en-IN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618" y="1039644"/>
            <a:ext cx="9393382" cy="51949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91" y="1137998"/>
            <a:ext cx="10515600" cy="550329"/>
          </a:xfrm>
        </p:spPr>
        <p:txBody>
          <a:bodyPr/>
          <a:lstStyle/>
          <a:p>
            <a:r>
              <a:rPr lang="en-US" dirty="0" smtClean="0"/>
              <a:t>Where do they come from?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29" y="1786681"/>
            <a:ext cx="3076818" cy="285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9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718" y="1519258"/>
            <a:ext cx="5570636" cy="53387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673" y="1149927"/>
            <a:ext cx="278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5BBB"/>
                </a:solidFill>
              </a:rPr>
              <a:t>Benchmarking…</a:t>
            </a:r>
            <a:endParaRPr lang="en-IN" b="1" dirty="0">
              <a:solidFill>
                <a:srgbClr val="005B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79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566928" y="2517925"/>
            <a:ext cx="9678987" cy="38481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dataset has 75 features out of which 33 features pertaining to the skills of the players were incorporated in our model.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clustering, we needed the player </a:t>
            </a:r>
            <a:r>
              <a:rPr lang="en-US" dirty="0" smtClean="0"/>
              <a:t>skills – ball control, balance, </a:t>
            </a:r>
            <a:r>
              <a:rPr lang="en-US" dirty="0" err="1" smtClean="0"/>
              <a:t>gk.skills</a:t>
            </a:r>
            <a:r>
              <a:rPr lang="en-US" dirty="0" smtClean="0"/>
              <a:t> etc..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data had 17,981 rows but we </a:t>
            </a:r>
            <a:r>
              <a:rPr lang="en-US" dirty="0" smtClean="0"/>
              <a:t>considered only the </a:t>
            </a:r>
            <a:r>
              <a:rPr lang="en-US" dirty="0" smtClean="0"/>
              <a:t>top 100 players due to computational constraints. The players were chosen according to the overall rating.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7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74073" y="1510145"/>
            <a:ext cx="9992782" cy="28938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Considering the features required for our model…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37" y="2064326"/>
            <a:ext cx="11550674" cy="379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9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3337</TotalTime>
  <Words>488</Words>
  <Application>Microsoft Office PowerPoint</Application>
  <PresentationFormat>Widescreen</PresentationFormat>
  <Paragraphs>82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Georgia</vt:lpstr>
      <vt:lpstr>LucidaGrande</vt:lpstr>
      <vt:lpstr>Times New Roman</vt:lpstr>
      <vt:lpstr>UB Powerpoint Template</vt:lpstr>
      <vt:lpstr>ANALYSIS ON INTERNATIONAL SOCCER PLAYERS through fifa 18 Statistics </vt:lpstr>
      <vt:lpstr>PowerPoint Presentation</vt:lpstr>
      <vt:lpstr>Objective</vt:lpstr>
      <vt:lpstr>PowerPoint Presentation</vt:lpstr>
      <vt:lpstr>Exploratory Data Analysis</vt:lpstr>
      <vt:lpstr>Where do they come from?</vt:lpstr>
      <vt:lpstr>PowerPoint Presentation</vt:lpstr>
      <vt:lpstr>Data Preprocessing</vt:lpstr>
      <vt:lpstr>Considering the features required for our model…</vt:lpstr>
      <vt:lpstr>Checking the Correlation among features…</vt:lpstr>
      <vt:lpstr>Hierarchical clustering</vt:lpstr>
      <vt:lpstr>Interpreting the clusters</vt:lpstr>
      <vt:lpstr>Which position belongs to which cluster..</vt:lpstr>
      <vt:lpstr>Inference</vt:lpstr>
      <vt:lpstr>K means clustering</vt:lpstr>
      <vt:lpstr>K means clustering</vt:lpstr>
      <vt:lpstr>PowerPoint Presentation</vt:lpstr>
      <vt:lpstr>QUESTIONS??   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DES</cp:lastModifiedBy>
  <cp:revision>246</cp:revision>
  <cp:lastPrinted>2016-07-18T17:32:49Z</cp:lastPrinted>
  <dcterms:created xsi:type="dcterms:W3CDTF">2016-06-28T14:05:07Z</dcterms:created>
  <dcterms:modified xsi:type="dcterms:W3CDTF">2018-04-27T14:37:59Z</dcterms:modified>
  <cp:category/>
</cp:coreProperties>
</file>

<file path=docProps/thumbnail.jpeg>
</file>